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ED94CF-9670-4F3B-AC88-8658A55499DD}" type="datetimeFigureOut">
              <a:rPr lang="ru-RU" smtClean="0"/>
              <a:pPr/>
              <a:t>10.11.2010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9A56D-E4F1-49C0-AD23-F84B53D29A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профессий.</a:t>
            </a:r>
            <a:br>
              <a:rPr lang="ru-RU" dirty="0" smtClean="0"/>
            </a:br>
            <a:r>
              <a:rPr lang="ru-RU" dirty="0" smtClean="0"/>
              <a:t>Формула  профессий.</a:t>
            </a:r>
            <a:br>
              <a:rPr lang="ru-RU" dirty="0" smtClean="0"/>
            </a:br>
            <a:r>
              <a:rPr lang="ru-RU" dirty="0" err="1" smtClean="0"/>
              <a:t>Профессиограмма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l"/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6"/>
            <a:ext cx="382364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00364" y="5786454"/>
            <a:ext cx="31440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Автор-составитель: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Евель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И. 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МОУ «ООШ № 38»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г. Анжеро-Судженск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по Е. А. Климову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По предмету труда</a:t>
            </a:r>
            <a:r>
              <a:rPr lang="ru-RU" dirty="0" smtClean="0"/>
              <a:t> – типы (ч-ч, ч-т, </a:t>
            </a:r>
            <a:r>
              <a:rPr lang="ru-RU" dirty="0" err="1" smtClean="0"/>
              <a:t>ч-п</a:t>
            </a:r>
            <a:r>
              <a:rPr lang="ru-RU" dirty="0" smtClean="0"/>
              <a:t>,               </a:t>
            </a:r>
            <a:r>
              <a:rPr lang="ru-RU" dirty="0" err="1" smtClean="0"/>
              <a:t>ч-худ.обр</a:t>
            </a:r>
            <a:r>
              <a:rPr lang="ru-RU" dirty="0" smtClean="0"/>
              <a:t>., </a:t>
            </a:r>
            <a:r>
              <a:rPr lang="ru-RU" dirty="0" err="1" smtClean="0"/>
              <a:t>ч-зн.с</a:t>
            </a:r>
            <a:r>
              <a:rPr lang="ru-RU" dirty="0" smtClean="0"/>
              <a:t>.);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По целям труда</a:t>
            </a:r>
            <a:r>
              <a:rPr lang="ru-RU" dirty="0" smtClean="0"/>
              <a:t> – классы (Г – гностический, П – преобразующий, И - изыскательский );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По орудиям труда</a:t>
            </a:r>
            <a:r>
              <a:rPr lang="ru-RU" dirty="0" smtClean="0"/>
              <a:t> – отделы (Р- ручные, М – машинно-ручные, А – автоматические, Ф – функциональные);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По условиям труда </a:t>
            </a:r>
            <a:r>
              <a:rPr lang="ru-RU" dirty="0" smtClean="0"/>
              <a:t>– группы (Б – бытового микроклимата, О – на открытом воздухе, Н – необычные условия, М – моральная ответственность).</a:t>
            </a:r>
            <a:endParaRPr lang="ru-RU" b="1" i="1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Задание </a:t>
            </a:r>
            <a:br>
              <a:rPr lang="ru-RU" b="1" dirty="0" smtClean="0"/>
            </a:br>
            <a:r>
              <a:rPr lang="ru-RU" sz="3100" b="1" dirty="0" smtClean="0"/>
              <a:t>Составьте формулу следующих профессий: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Учитель  -</a:t>
            </a:r>
            <a:r>
              <a:rPr lang="ru-RU" dirty="0" smtClean="0"/>
              <a:t>             Ч-Ч, Г, Ф, Б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Токарь  </a:t>
            </a:r>
            <a:r>
              <a:rPr lang="ru-RU" dirty="0" smtClean="0"/>
              <a:t> -               Ч-Т, П, М, Н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Строитель </a:t>
            </a:r>
            <a:r>
              <a:rPr lang="ru-RU" dirty="0" smtClean="0"/>
              <a:t>–       Ч-Т, П, М, О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Программист </a:t>
            </a:r>
            <a:r>
              <a:rPr lang="ru-RU" dirty="0" smtClean="0"/>
              <a:t>– </a:t>
            </a:r>
            <a:r>
              <a:rPr lang="ru-RU" dirty="0" err="1" smtClean="0"/>
              <a:t>Ч-Зн.с</a:t>
            </a:r>
            <a:r>
              <a:rPr lang="ru-RU" dirty="0" smtClean="0"/>
              <a:t>., И, А, Б</a:t>
            </a:r>
            <a:endParaRPr lang="ru-RU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000240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857496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857628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14884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4999" y="1857364"/>
            <a:ext cx="326900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324 L 0.24618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Источники информации о профессиях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500306"/>
            <a:ext cx="2381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Учебные занятия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4572008"/>
            <a:ext cx="1878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Экскурсии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30400" y="2643182"/>
            <a:ext cx="251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Беседы со специалистами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357694"/>
            <a:ext cx="1995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Изучение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литературы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500438"/>
            <a:ext cx="3630674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</a:rPr>
              <a:t>Профессиограммы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9" name="Прямая со стрелкой 8"/>
          <p:cNvCxnSpPr>
            <a:endCxn id="3" idx="0"/>
          </p:cNvCxnSpPr>
          <p:nvPr/>
        </p:nvCxnSpPr>
        <p:spPr>
          <a:xfrm rot="5400000">
            <a:off x="1345558" y="1774194"/>
            <a:ext cx="857256" cy="59496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21571" y="2464587"/>
            <a:ext cx="2357454" cy="128588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786578" y="1714488"/>
            <a:ext cx="857256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393537" y="2321711"/>
            <a:ext cx="2428892" cy="17859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761994" y="2667370"/>
            <a:ext cx="1510474" cy="333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err="1" smtClean="0">
                <a:solidFill>
                  <a:srgbClr val="C00000"/>
                </a:solidFill>
              </a:rPr>
              <a:t>Профессиограмма</a:t>
            </a:r>
            <a:r>
              <a:rPr lang="ru-RU" sz="2800" b="1" i="1" u="sng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- документ, в котором описаны особенности профессии или специальности.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643182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Схема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профессиограммы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Общая </a:t>
            </a:r>
            <a:r>
              <a:rPr lang="ru-RU" sz="2400" dirty="0">
                <a:solidFill>
                  <a:srgbClr val="002060"/>
                </a:solidFill>
              </a:rPr>
              <a:t>характеристика профессии;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Содержание </a:t>
            </a:r>
            <a:r>
              <a:rPr lang="ru-RU" sz="2400" dirty="0">
                <a:solidFill>
                  <a:srgbClr val="002060"/>
                </a:solidFill>
              </a:rPr>
              <a:t>труда;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Условия </a:t>
            </a:r>
            <a:r>
              <a:rPr lang="ru-RU" sz="2400" dirty="0">
                <a:solidFill>
                  <a:srgbClr val="002060"/>
                </a:solidFill>
              </a:rPr>
              <a:t>труда;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Требования </a:t>
            </a:r>
            <a:r>
              <a:rPr lang="ru-RU" sz="2400" dirty="0">
                <a:solidFill>
                  <a:srgbClr val="002060"/>
                </a:solidFill>
              </a:rPr>
              <a:t>профессии к человеку;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Сведения </a:t>
            </a:r>
            <a:r>
              <a:rPr lang="ru-RU" sz="2400" dirty="0">
                <a:solidFill>
                  <a:srgbClr val="002060"/>
                </a:solidFill>
              </a:rPr>
              <a:t>о возможности получения профессии;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Противопоказания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28662" y="785794"/>
            <a:ext cx="692948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КОНТРОЛЬНЫЕ  ВОПРОСЫ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1. Основание «пирамиды Климова» составляют: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Условия труда;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Б. Предмет труда;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В. Средства труда;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Г. Цели труда.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2. Предметом труда водителя является: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А. Техника;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Б. Человек;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В. Природа;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Г. Художественный образ.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357430"/>
            <a:ext cx="24471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285860"/>
            <a:ext cx="2816427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857232"/>
            <a:ext cx="650085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Учитель работает: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В бытовых условиях;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Б. На открытом воздухе;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В. В необычных условиях;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Г.  В условиях повышенной ответственности.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Ручные орудия труда необходимы в работе: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Хирурга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Б. Космонавта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В. Актера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Г. Машиниста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Ключ к контрольным вопросам</a:t>
            </a:r>
            <a:endParaRPr lang="ru-RU" b="1" i="1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429256" y="2571744"/>
            <a:ext cx="18573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9719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715436" cy="27794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Составить </a:t>
            </a:r>
            <a:r>
              <a:rPr lang="ru-RU" sz="3600" dirty="0" err="1" smtClean="0"/>
              <a:t>профессиограммы</a:t>
            </a:r>
            <a:r>
              <a:rPr lang="ru-RU" sz="3600" dirty="0" smtClean="0"/>
              <a:t> 2-3 профессий, которые вам интересны (можно использовать источник Интернет и др.)</a:t>
            </a:r>
            <a:endParaRPr lang="ru-RU" sz="3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929066"/>
            <a:ext cx="3748876" cy="25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1788480" cy="16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2321715" cy="15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71876"/>
            <a:ext cx="2157409" cy="301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92893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1857356" y="1357298"/>
            <a:ext cx="1857388" cy="135732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86446" y="1357298"/>
            <a:ext cx="1500198" cy="14287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060562" y="2868868"/>
            <a:ext cx="1343082" cy="3445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000636"/>
            <a:ext cx="7772400" cy="1362456"/>
          </a:xfrm>
        </p:spPr>
        <p:txBody>
          <a:bodyPr/>
          <a:lstStyle/>
          <a:p>
            <a:r>
              <a:rPr lang="ru-RU" sz="4400" u="sng" dirty="0" smtClean="0">
                <a:solidFill>
                  <a:schemeClr val="accent6">
                    <a:lumMod val="75000"/>
                  </a:schemeClr>
                </a:solidFill>
              </a:rPr>
              <a:t>Профессия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/>
              <a:t>род трудовой деятельности, требующий специальных знаний и опыта и обеспечивающий условия существования человека.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4000" u="sng" dirty="0" smtClean="0">
                <a:solidFill>
                  <a:schemeClr val="accent6">
                    <a:lumMod val="75000"/>
                  </a:schemeClr>
                </a:solidFill>
              </a:rPr>
              <a:t> Специальность</a:t>
            </a:r>
            <a:r>
              <a:rPr lang="ru-RU" sz="3200" i="1" dirty="0" smtClean="0"/>
              <a:t> – более узкая область приложения физических и духовных сил человека в рамках той или иной профессии. 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777240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u="sng" dirty="0" smtClean="0"/>
              <a:t>классификация по отраслям экономики</a:t>
            </a:r>
            <a:endParaRPr lang="ru-RU" sz="49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u="sng" dirty="0" smtClean="0">
                <a:solidFill>
                  <a:srgbClr val="5E0216"/>
                </a:solidFill>
              </a:rPr>
              <a:t>Отрасли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 транспорт      промышленность     торговля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образование                   искусство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857356" y="2143116"/>
            <a:ext cx="1928826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464843" y="2607463"/>
            <a:ext cx="500066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29256" y="2214554"/>
            <a:ext cx="2143140" cy="64294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893207" y="2393149"/>
            <a:ext cx="1357322" cy="128588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2066" y="2357430"/>
            <a:ext cx="1500198" cy="135732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50001" y="40362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36547" y="403542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822299" y="403542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1108051" y="403542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608117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965307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322497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679687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608381" y="403542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894133" y="403542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4179885" y="403542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4465637" y="4035429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251455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5608645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965835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6323025" y="4964123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6680215" y="410686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6965967" y="410686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251719" y="410686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7537471" y="410686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по Е. А. Климову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28802"/>
            <a:ext cx="2500330" cy="31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857496"/>
            <a:ext cx="23574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57224" y="5500702"/>
            <a:ext cx="16430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труда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500702"/>
            <a:ext cx="17972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Орудия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труда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3000372"/>
            <a:ext cx="19409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Условия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труда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214414" y="2214554"/>
            <a:ext cx="1857391" cy="64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00760" y="2214554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571736" y="5214950"/>
            <a:ext cx="1214414" cy="818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H="1" flipV="1">
            <a:off x="5143504" y="5214950"/>
            <a:ext cx="1214446" cy="818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/>
      <p:bldP spid="307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По предмету труда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/>
              <a:t>«Человек-природа»: </a:t>
            </a:r>
            <a:r>
              <a:rPr lang="ru-RU" dirty="0" smtClean="0"/>
              <a:t>физиолог, агроном, зоотехник, ветврач, эколог, приемщик молока и др.;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u="sng" dirty="0" smtClean="0"/>
              <a:t>«Человек-техника»: </a:t>
            </a:r>
            <a:r>
              <a:rPr lang="ru-RU" dirty="0" smtClean="0"/>
              <a:t>инженер-механик, инженер-электрик, инженер-строитель, водитель, слесарь и др.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u="sng" dirty="0" smtClean="0"/>
              <a:t>«Человек-человек»: </a:t>
            </a:r>
            <a:r>
              <a:rPr lang="ru-RU" dirty="0" smtClean="0"/>
              <a:t>учитель, врач, вахтер, следователь, журналист, милиционер и др.;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u="sng" dirty="0" smtClean="0"/>
              <a:t>«</a:t>
            </a:r>
            <a:r>
              <a:rPr lang="ru-RU" b="1" i="1" u="sng" dirty="0" err="1" smtClean="0"/>
              <a:t>Человек-знаковая</a:t>
            </a:r>
            <a:r>
              <a:rPr lang="ru-RU" b="1" i="1" u="sng" dirty="0" smtClean="0"/>
              <a:t> система»: </a:t>
            </a:r>
            <a:r>
              <a:rPr lang="ru-RU" dirty="0" smtClean="0"/>
              <a:t>чертежник, корректор, бухгалтер, программист и др.;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u="sng" dirty="0" smtClean="0"/>
              <a:t>«</a:t>
            </a:r>
            <a:r>
              <a:rPr lang="ru-RU" b="1" i="1" u="sng" dirty="0" err="1" smtClean="0"/>
              <a:t>Человек-художественный</a:t>
            </a:r>
            <a:r>
              <a:rPr lang="ru-RU" b="1" i="1" u="sng" dirty="0" smtClean="0"/>
              <a:t> образ»: </a:t>
            </a:r>
            <a:r>
              <a:rPr lang="ru-RU" dirty="0" smtClean="0"/>
              <a:t>писатель, актер, художник, музыкант, антиквар и др.</a:t>
            </a:r>
            <a:endParaRPr lang="ru-RU" b="1" i="1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По целям труда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Autofit/>
          </a:bodyPr>
          <a:lstStyle/>
          <a:p>
            <a:r>
              <a:rPr lang="ru-RU" sz="2400" b="1" i="1" u="sng" dirty="0" smtClean="0"/>
              <a:t>Гностические – </a:t>
            </a:r>
            <a:r>
              <a:rPr lang="ru-RU" sz="2400" dirty="0" smtClean="0"/>
              <a:t>профессии, связанные с познавательным трудом (физиолог, журналист и др.);</a:t>
            </a:r>
          </a:p>
          <a:p>
            <a:endParaRPr lang="ru-RU" sz="2400" b="1" i="1" u="sng" dirty="0" smtClean="0"/>
          </a:p>
          <a:p>
            <a:r>
              <a:rPr lang="ru-RU" sz="2400" b="1" i="1" u="sng" dirty="0" smtClean="0"/>
              <a:t>Преобразующие</a:t>
            </a:r>
            <a:r>
              <a:rPr lang="ru-RU" sz="2400" dirty="0" smtClean="0"/>
              <a:t> – профессии, связанные с материальных ценностей, произведений искусства (строители, водители, операторы, скульпторы и др.);</a:t>
            </a:r>
          </a:p>
          <a:p>
            <a:endParaRPr lang="ru-RU" sz="2400" b="1" i="1" u="sng" dirty="0" smtClean="0"/>
          </a:p>
          <a:p>
            <a:r>
              <a:rPr lang="ru-RU" sz="2400" b="1" i="1" u="sng" dirty="0" smtClean="0"/>
              <a:t>Изыскательные – </a:t>
            </a:r>
            <a:r>
              <a:rPr lang="ru-RU" sz="2400" dirty="0" smtClean="0"/>
              <a:t>профессии, связанные с поиском наилучшего варианта решения сложной практической задачи (закройщик, конструктор, модельер, программист, писатель, ученый, художник и др.).</a:t>
            </a:r>
            <a:endParaRPr lang="ru-RU" sz="2400" b="1" i="1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По орудиям труда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/>
              <a:t>Ручного труда: </a:t>
            </a:r>
            <a:r>
              <a:rPr lang="ru-RU" dirty="0" smtClean="0"/>
              <a:t>хирург, резчик по камню, столяр и др.;</a:t>
            </a:r>
          </a:p>
          <a:p>
            <a:endParaRPr lang="ru-RU" dirty="0" smtClean="0"/>
          </a:p>
          <a:p>
            <a:r>
              <a:rPr lang="ru-RU" b="1" i="1" u="sng" dirty="0" smtClean="0"/>
              <a:t>Машинно-ручного труда:</a:t>
            </a:r>
            <a:r>
              <a:rPr lang="ru-RU" dirty="0" smtClean="0"/>
              <a:t> токарь, шофер, машинист и др.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С использованием автоматизированных и автоматических систем, аппаратов: </a:t>
            </a:r>
            <a:r>
              <a:rPr lang="ru-RU" dirty="0" smtClean="0"/>
              <a:t>печатник, сталевар, оператор и др.;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С преобладанием функциональных орудий труда: </a:t>
            </a:r>
            <a:r>
              <a:rPr lang="ru-RU" dirty="0" smtClean="0"/>
              <a:t>певец, учитель, актер и др.</a:t>
            </a:r>
            <a:endParaRPr lang="ru-RU" b="1" i="1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По условиям труда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389120"/>
          </a:xfrm>
        </p:spPr>
        <p:txBody>
          <a:bodyPr>
            <a:noAutofit/>
          </a:bodyPr>
          <a:lstStyle/>
          <a:p>
            <a:r>
              <a:rPr lang="ru-RU" sz="2400" b="1" i="1" u="sng" dirty="0" smtClean="0"/>
              <a:t>Труд в условиях бытового микроклимата</a:t>
            </a:r>
            <a:r>
              <a:rPr lang="ru-RU" sz="2400" dirty="0" smtClean="0"/>
              <a:t>: секретарь, бухгалтер, экономист, программист и др.;</a:t>
            </a:r>
          </a:p>
          <a:p>
            <a:endParaRPr lang="ru-RU" sz="2400" b="1" i="1" u="sng" dirty="0" smtClean="0"/>
          </a:p>
          <a:p>
            <a:r>
              <a:rPr lang="ru-RU" sz="2400" b="1" i="1" u="sng" dirty="0" smtClean="0"/>
              <a:t>Труд с пребыванием на открытом воздухе, с резкими перепадами температуры и влажности:</a:t>
            </a:r>
            <a:r>
              <a:rPr lang="ru-RU" sz="2400" dirty="0" smtClean="0"/>
              <a:t> агроном, лесник, геолог, пастух и др.;</a:t>
            </a:r>
          </a:p>
          <a:p>
            <a:endParaRPr lang="ru-RU" sz="2400" b="1" i="1" u="sng" dirty="0" smtClean="0"/>
          </a:p>
          <a:p>
            <a:r>
              <a:rPr lang="ru-RU" sz="2400" b="1" i="1" u="sng" dirty="0" smtClean="0"/>
              <a:t>Труд в необычных условиях:</a:t>
            </a:r>
            <a:r>
              <a:rPr lang="ru-RU" sz="2400" dirty="0" smtClean="0"/>
              <a:t> актер, водолаз, электромонтажник, каскадер, артист цирка и др.;</a:t>
            </a:r>
          </a:p>
          <a:p>
            <a:endParaRPr lang="ru-RU" sz="2400" b="1" i="1" u="sng" dirty="0" smtClean="0"/>
          </a:p>
          <a:p>
            <a:r>
              <a:rPr lang="ru-RU" sz="2400" b="1" i="1" u="sng" dirty="0" smtClean="0"/>
              <a:t> Труд с повышенной моральной ответственностью:</a:t>
            </a:r>
            <a:r>
              <a:rPr lang="ru-RU" sz="2400" dirty="0" smtClean="0"/>
              <a:t> учитель, врач, писатель, юрист, актер и др.</a:t>
            </a:r>
            <a:endParaRPr lang="ru-RU" sz="2400" b="1" i="1" u="sng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679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Классификация профессий. Формула  профессий. Профессиограмма.</vt:lpstr>
      <vt:lpstr>Слайд 2</vt:lpstr>
      <vt:lpstr>Профессия – род трудовой деятельности, требующий специальных знаний и опыта и обеспечивающий условия существования человека.   Специальность – более узкая область приложения физических и духовных сил человека в рамках той или иной профессии.   </vt:lpstr>
      <vt:lpstr>     классификация по отраслям экономики</vt:lpstr>
      <vt:lpstr>Классификация по Е. А. Климову</vt:lpstr>
      <vt:lpstr>По предмету труда</vt:lpstr>
      <vt:lpstr>По целям труда</vt:lpstr>
      <vt:lpstr>По орудиям труда</vt:lpstr>
      <vt:lpstr>По условиям труда </vt:lpstr>
      <vt:lpstr>Классификация по Е. А. Климову</vt:lpstr>
      <vt:lpstr>                       Задание  Составьте формулу следующих профессий:</vt:lpstr>
      <vt:lpstr>Источники информации о профессиях</vt:lpstr>
      <vt:lpstr>Слайд 13</vt:lpstr>
      <vt:lpstr>Слайд 14</vt:lpstr>
      <vt:lpstr>Слайд 15</vt:lpstr>
      <vt:lpstr>Ключ к контрольным вопросам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профессий. Формула  профессий.</dc:title>
  <dc:creator>Admin</dc:creator>
  <cp:lastModifiedBy>Admin</cp:lastModifiedBy>
  <cp:revision>18</cp:revision>
  <dcterms:created xsi:type="dcterms:W3CDTF">2010-03-31T11:27:15Z</dcterms:created>
  <dcterms:modified xsi:type="dcterms:W3CDTF">2010-11-10T13:40:19Z</dcterms:modified>
</cp:coreProperties>
</file>