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DB3"/>
    <a:srgbClr val="E8DD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6BBC-9383-4053-B8CB-44734C81720A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4F67C9-9D04-4C6E-89D8-568121800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6BBC-9383-4053-B8CB-44734C81720A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67C9-9D04-4C6E-89D8-568121800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6BBC-9383-4053-B8CB-44734C81720A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67C9-9D04-4C6E-89D8-568121800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6BBC-9383-4053-B8CB-44734C81720A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4F67C9-9D04-4C6E-89D8-568121800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6BBC-9383-4053-B8CB-44734C81720A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67C9-9D04-4C6E-89D8-568121800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6BBC-9383-4053-B8CB-44734C81720A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67C9-9D04-4C6E-89D8-568121800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6BBC-9383-4053-B8CB-44734C81720A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E4F67C9-9D04-4C6E-89D8-568121800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6BBC-9383-4053-B8CB-44734C81720A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67C9-9D04-4C6E-89D8-568121800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6BBC-9383-4053-B8CB-44734C81720A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67C9-9D04-4C6E-89D8-568121800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6BBC-9383-4053-B8CB-44734C81720A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67C9-9D04-4C6E-89D8-568121800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6BBC-9383-4053-B8CB-44734C81720A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F67C9-9D04-4C6E-89D8-568121800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A96BBC-9383-4053-B8CB-44734C81720A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4F67C9-9D04-4C6E-89D8-568121800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592273" cy="504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Современное изобразительное искусство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Кузбасса</a:t>
            </a:r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85786" y="5429264"/>
            <a:ext cx="31440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Автор-составитель: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Евель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И. 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МОУ «ООШ № 38»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г. Анжеро-Судженск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35771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Поколение 70-х годов творчески не столь однородно, как предшествующее. Одни художники продолжают следовать </a:t>
            </a:r>
            <a:r>
              <a:rPr lang="ru-RU" sz="2000" b="1" i="1" dirty="0">
                <a:solidFill>
                  <a:srgbClr val="C00000"/>
                </a:solidFill>
              </a:rPr>
              <a:t>реалистическим традициям</a:t>
            </a:r>
            <a:r>
              <a:rPr lang="ru-RU" sz="2000" dirty="0"/>
              <a:t>, другие порывают с этими традициями.</a:t>
            </a:r>
          </a:p>
          <a:p>
            <a:r>
              <a:rPr lang="ru-RU" sz="2000" dirty="0"/>
              <a:t>Первые представлены именами </a:t>
            </a:r>
            <a:r>
              <a:rPr lang="ru-RU" sz="2000" dirty="0">
                <a:solidFill>
                  <a:srgbClr val="C00000"/>
                </a:solidFill>
              </a:rPr>
              <a:t>А.С.Чернова, А.С.Макеева, В.В.Громова, </a:t>
            </a:r>
            <a:r>
              <a:rPr lang="ru-RU" sz="2000" dirty="0" err="1">
                <a:solidFill>
                  <a:srgbClr val="C00000"/>
                </a:solidFill>
              </a:rPr>
              <a:t>О.Н.Чукиной</a:t>
            </a:r>
            <a:r>
              <a:rPr lang="ru-RU" sz="2000" dirty="0">
                <a:solidFill>
                  <a:srgbClr val="C00000"/>
                </a:solidFill>
              </a:rPr>
              <a:t>, Г.Н.Писаревской</a:t>
            </a:r>
            <a:r>
              <a:rPr lang="ru-RU" sz="2000" dirty="0"/>
              <a:t>. Наследуя искусство своих старших коллег, эти художники обогащают его личностной интонацией. Окружающий мир интересен им как отражение собственных чувств и настроений. Субъективное восприятие мотива усиливает образную выразительность их произведений: возможны смещения временных и пространственных планов, цвет получает эмоциональное звучание.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85728"/>
            <a:ext cx="3152164" cy="262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643702" y="3000372"/>
            <a:ext cx="1355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Громов В.В.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00438"/>
            <a:ext cx="2952754" cy="259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628" y="6211669"/>
            <a:ext cx="1929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Макеев А.С. Улица М. Шагала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14340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Другая группа </a:t>
            </a:r>
            <a:r>
              <a:rPr lang="ru-RU" sz="2400" b="1" i="1" dirty="0">
                <a:solidFill>
                  <a:srgbClr val="C00000"/>
                </a:solidFill>
              </a:rPr>
              <a:t>"семидесятников" </a:t>
            </a:r>
            <a:r>
              <a:rPr lang="ru-RU" sz="2400" dirty="0"/>
              <a:t>- </a:t>
            </a:r>
            <a:r>
              <a:rPr lang="ru-RU" sz="2400" dirty="0">
                <a:solidFill>
                  <a:srgbClr val="C00000"/>
                </a:solidFill>
              </a:rPr>
              <a:t>А.В.Суслов, </a:t>
            </a:r>
            <a:r>
              <a:rPr lang="ru-RU" sz="2400" dirty="0" err="1">
                <a:solidFill>
                  <a:srgbClr val="C00000"/>
                </a:solidFill>
              </a:rPr>
              <a:t>А.А.Бобкин</a:t>
            </a:r>
            <a:r>
              <a:rPr lang="ru-RU" sz="2400" dirty="0">
                <a:solidFill>
                  <a:srgbClr val="C00000"/>
                </a:solidFill>
              </a:rPr>
              <a:t>, В.А.Карманов</a:t>
            </a:r>
            <a:r>
              <a:rPr lang="ru-RU" sz="2400" dirty="0"/>
              <a:t>, все из Новокузнецка. С именами этих художников связан процесс творческого обновления кузбасского искусства, который начался во второй половине 1980-х годов. Время перемен глубоко изменило отечественное искусство, определило судьбу его </a:t>
            </a:r>
            <a:r>
              <a:rPr lang="ru-RU" sz="2400" dirty="0" smtClean="0"/>
              <a:t>будущего </a:t>
            </a:r>
            <a:r>
              <a:rPr lang="ru-RU" sz="2400" dirty="0"/>
              <a:t>развития - свободного от догм и запретов.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7" y="285728"/>
            <a:ext cx="23508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143372" y="3357562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А.А.Бобкин</a:t>
            </a:r>
            <a:r>
              <a:rPr lang="ru-RU" dirty="0" smtClean="0"/>
              <a:t> ''Автопортрет''. 1987 г</a:t>
            </a:r>
            <a:endParaRPr lang="ru-RU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143380"/>
            <a:ext cx="2857520" cy="233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388" y="6488668"/>
            <a:ext cx="1418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СУСЛОВ В.А.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Творчество </a:t>
            </a:r>
            <a:r>
              <a:rPr lang="ru-RU" sz="2400" dirty="0" err="1"/>
              <a:t>новокузнечан</a:t>
            </a:r>
            <a:r>
              <a:rPr lang="ru-RU" sz="2400" dirty="0"/>
              <a:t> отличалось независимостью художнической позиции, непривычной обобщенностью и условностью изобразительного языка, высокой профессиональной культурой. В </a:t>
            </a:r>
            <a:r>
              <a:rPr lang="ru-RU" sz="2400" dirty="0" err="1"/>
              <a:t>Кемерове</a:t>
            </a:r>
            <a:r>
              <a:rPr lang="ru-RU" sz="2400" dirty="0"/>
              <a:t> творческую направленность </a:t>
            </a:r>
            <a:r>
              <a:rPr lang="ru-RU" sz="2400" dirty="0" err="1"/>
              <a:t>новокунезцких</a:t>
            </a:r>
            <a:r>
              <a:rPr lang="ru-RU" sz="2400" dirty="0"/>
              <a:t> художников поддержал Рудольф Иванович </a:t>
            </a:r>
            <a:r>
              <a:rPr lang="ru-RU" sz="2400" dirty="0" err="1" smtClean="0"/>
              <a:t>Корягин</a:t>
            </a:r>
            <a:r>
              <a:rPr lang="ru-RU" sz="2400" dirty="0" smtClean="0"/>
              <a:t>, </a:t>
            </a:r>
            <a:r>
              <a:rPr lang="ru-RU" sz="2400" dirty="0"/>
              <a:t>равно одаренный как скульптор, график, живописец.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000372"/>
            <a:ext cx="470549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928934"/>
            <a:ext cx="2381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Творческая деятельность </a:t>
            </a:r>
            <a:r>
              <a:rPr lang="ru-RU" sz="2400" dirty="0" err="1"/>
              <a:t>Корягина</a:t>
            </a:r>
            <a:r>
              <a:rPr lang="ru-RU" sz="2400" dirty="0"/>
              <a:t> не исчерпывает всех его возможностей. Его организаторская деятельность началась в 1986 году с объединения творческого актива, куда входили молодые кемеровские художники</a:t>
            </a:r>
            <a:r>
              <a:rPr lang="ru-RU" sz="2400" dirty="0" smtClean="0"/>
              <a:t>. </a:t>
            </a:r>
            <a:r>
              <a:rPr lang="ru-RU" sz="2400" dirty="0"/>
              <a:t>В своем творчестве они не отражают окружающую действительность, а размышляют на темы этой действительности. Их произведения насыщены символом, метафорой, гротеском, это придает замыслу образную остроту.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3286148" cy="245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72000" y="27146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Юрий Юрасов "Бедная Лиза" (холст, масло, 1992 г.</a:t>
            </a:r>
            <a:endParaRPr lang="ru-RU" sz="14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214686"/>
            <a:ext cx="3090870" cy="279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214942" y="6143644"/>
            <a:ext cx="3402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Андрей Дрозд "После праздника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своем творчестве они не отражают окружающую действительность, а размышляют на темы этой действительности. Увиденная как бы "изнутри", она передает чувства и размышления авторов. Их произведения насыщены </a:t>
            </a:r>
            <a:r>
              <a:rPr lang="ru-RU" sz="2400" i="1" dirty="0">
                <a:solidFill>
                  <a:srgbClr val="C00000"/>
                </a:solidFill>
              </a:rPr>
              <a:t>символом, метафорой, гротеском,</a:t>
            </a:r>
            <a:r>
              <a:rPr lang="ru-RU" sz="2400" dirty="0"/>
              <a:t> это придает замыслу образную остроту.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421403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14414" y="5643578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Андрей Дрозд </a:t>
            </a:r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5880" y="2428868"/>
            <a:ext cx="372771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500694" y="5643578"/>
            <a:ext cx="2683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Художник Сергей </a:t>
            </a:r>
            <a:r>
              <a:rPr lang="ru-RU" dirty="0" err="1" smtClean="0"/>
              <a:t>Червов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Несколько обособленно в современном художественном процессе Кузбасса развивается творчество Евгения </a:t>
            </a:r>
            <a:r>
              <a:rPr lang="ru-RU" sz="2400" dirty="0" err="1"/>
              <a:t>Щербинина</a:t>
            </a:r>
            <a:r>
              <a:rPr lang="ru-RU" sz="2400" dirty="0"/>
              <a:t> и Анатолия Казанцева. Выпускники "репинского" института, мастерской </a:t>
            </a:r>
            <a:r>
              <a:rPr lang="ru-RU" sz="2400" dirty="0" err="1" smtClean="0"/>
              <a:t>Е.Е.Моисеенко</a:t>
            </a:r>
            <a:r>
              <a:rPr lang="ru-RU" sz="2400" dirty="0"/>
              <a:t>, эти художники придерживаются противоположных ориентации в искусстве, и воплощают их наиболее ярко и последовательно.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6143644"/>
            <a:ext cx="219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Евгений </a:t>
            </a:r>
            <a:r>
              <a:rPr lang="ru-RU" dirty="0" err="1" smtClean="0"/>
              <a:t>Щербинин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786058"/>
            <a:ext cx="3105167" cy="314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Щербинин</a:t>
            </a:r>
            <a:r>
              <a:rPr lang="ru-RU" sz="2400" dirty="0"/>
              <a:t> - убежденный сторонник традиционного искусства. Он работает, в основном, в бытовом жанре, сознательно отдавая предпочтение крестьянской теме. Произведения его внутренне содержательны, полны серьезных размышлений. Органично верный натуре, он пишет их в добротной реалистической манере. Этим </a:t>
            </a:r>
            <a:r>
              <a:rPr lang="ru-RU" sz="2400" dirty="0" err="1"/>
              <a:t>Щербинин</a:t>
            </a:r>
            <a:r>
              <a:rPr lang="ru-RU" sz="2400" dirty="0"/>
              <a:t> отличается от своих кузбасских коллег, художников одного с ним </a:t>
            </a:r>
            <a:r>
              <a:rPr lang="ru-RU" sz="2400" dirty="0" smtClean="0"/>
              <a:t>поколения.</a:t>
            </a:r>
            <a:endParaRPr lang="ru-RU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00372"/>
            <a:ext cx="2409838" cy="300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000372"/>
            <a:ext cx="22860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714752"/>
            <a:ext cx="30785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6072206"/>
            <a:ext cx="2101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Первый снег. 1988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6072206"/>
            <a:ext cx="1298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Отец. 1995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6143644"/>
            <a:ext cx="31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Щербинин</a:t>
            </a:r>
            <a:r>
              <a:rPr lang="ru-RU" dirty="0" smtClean="0"/>
              <a:t> Евгений Иванович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6572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Художественный мир Казанцева отражает особое видение реальности, в нем быт и фантазия слиты воедино, он отличается условностью и усложненностью образа. Живописные наваждения художника непредсказуемы: от абсурдной </a:t>
            </a:r>
            <a:r>
              <a:rPr lang="ru-RU" sz="2400" dirty="0" err="1"/>
              <a:t>фантасмагоричности</a:t>
            </a:r>
            <a:r>
              <a:rPr lang="ru-RU" sz="2400" dirty="0"/>
              <a:t> до щемящей просветленности. Их источником являются всегда глубоко личностные мотивы - переживание драмы души или страниц Библии. Это придает его произведениям эмоциональную остроту и глубинный смысл.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72008"/>
            <a:ext cx="2138739" cy="198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6488668"/>
            <a:ext cx="2043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Босхомания</a:t>
            </a:r>
            <a:r>
              <a:rPr lang="ru-RU" dirty="0" smtClean="0"/>
              <a:t>. 1991</a:t>
            </a:r>
            <a:endParaRPr lang="ru-RU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28"/>
            <a:ext cx="253669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286512" y="2571744"/>
            <a:ext cx="2608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Мама на своей земле. 1995</a:t>
            </a:r>
            <a:endParaRPr lang="ru-RU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786190"/>
            <a:ext cx="2071702" cy="274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929454" y="6488668"/>
            <a:ext cx="1359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Храм. 1993</a:t>
            </a:r>
            <a:endParaRPr lang="ru-RU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572008"/>
            <a:ext cx="2000264" cy="195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786182" y="6488668"/>
            <a:ext cx="1319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Коза. 1993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2359"/>
            <a:ext cx="7143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Изобразительное искусство Кузбасса имеет полувековую историю. В течение всего времени ведущая роль принадлежит живописи. Эта область искусства получила свое последовательное развитие, живописцы составляют здесь самую многочисленную группу мастеров, и с ней связаны лучшие творческие достижения. Но, разумеется, живописью не исчерпывается все многообразие художественной жизни Кузбасса. Произведения скульптуры и декоративно-прикладного искусства не образуют строгого эволюционного ряда, но свидетельствуют о творческом своеобразии отдельных художников: скульпторов - А.П.Хмелевского и В.В.Трески, наиболее полно раскрывших свое дарование в малой пластике, прикладников - </a:t>
            </a:r>
            <a:r>
              <a:rPr lang="ru-RU" sz="2000" dirty="0" err="1"/>
              <a:t>Б.П.Заложных</a:t>
            </a:r>
            <a:r>
              <a:rPr lang="ru-RU" sz="2000" dirty="0"/>
              <a:t>, долгие годы единственного мастера ДПИ у нас в области, Т.Г.Казанцевой, рано умершей художницы, оставившей после себя ощущение яркой талантливости,  Юрия Михайлова, </a:t>
            </a:r>
            <a:r>
              <a:rPr lang="ru-RU" sz="2000" dirty="0" err="1"/>
              <a:t>В.И.Кривоногова-Томилина</a:t>
            </a:r>
            <a:r>
              <a:rPr lang="ru-RU" sz="2000" dirty="0"/>
              <a:t>, А.Н.Волкова, народных умельцев из Мариинска, возродивших древний сибирский промысел по изготовлению берестяных туесов. </a:t>
            </a:r>
            <a:r>
              <a:rPr lang="ru-RU" sz="2000" dirty="0" err="1"/>
              <a:t>Мастера-берестянщики</a:t>
            </a:r>
            <a:r>
              <a:rPr lang="ru-RU" sz="2000" dirty="0"/>
              <a:t> из Прокопьевска – Олег Комаров, Евгений Животов - раскрыли новые возможности этого традиционного материала.</a:t>
            </a:r>
          </a:p>
        </p:txBody>
      </p:sp>
      <p:pic>
        <p:nvPicPr>
          <p:cNvPr id="4" name="Рисунок 3" descr="1081_babochkiz.narod.r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571480"/>
            <a:ext cx="2000264" cy="590789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285992"/>
            <a:ext cx="6858048" cy="26432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solidFill>
                  <a:srgbClr val="D32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solidFill>
                <a:srgbClr val="D32D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1077_babochkiz.narod.r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285728"/>
            <a:ext cx="1214447" cy="6215106"/>
          </a:xfrm>
          <a:prstGeom prst="rect">
            <a:avLst/>
          </a:prstGeom>
        </p:spPr>
      </p:pic>
      <p:pic>
        <p:nvPicPr>
          <p:cNvPr id="4" name="Рисунок 3" descr="1077_babochkiz.narod.r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53" y="357166"/>
            <a:ext cx="1214447" cy="6215106"/>
          </a:xfrm>
          <a:prstGeom prst="rect">
            <a:avLst/>
          </a:prstGeom>
        </p:spPr>
      </p:pic>
      <p:pic>
        <p:nvPicPr>
          <p:cNvPr id="5" name="Рисунок 4" descr="1034_babochkiz.narod.r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214422"/>
            <a:ext cx="762000" cy="2581275"/>
          </a:xfrm>
          <a:prstGeom prst="rect">
            <a:avLst/>
          </a:prstGeom>
        </p:spPr>
      </p:pic>
      <p:pic>
        <p:nvPicPr>
          <p:cNvPr id="6" name="Рисунок 5" descr="1034_babochkiz.narod.r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4714884"/>
            <a:ext cx="762000" cy="2581275"/>
          </a:xfrm>
          <a:prstGeom prst="rect">
            <a:avLst/>
          </a:prstGeom>
        </p:spPr>
      </p:pic>
      <p:pic>
        <p:nvPicPr>
          <p:cNvPr id="7" name="Рисунок 6" descr="1034_babochkiz.narod.r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714356"/>
            <a:ext cx="762000" cy="2581275"/>
          </a:xfrm>
          <a:prstGeom prst="rect">
            <a:avLst/>
          </a:prstGeom>
        </p:spPr>
      </p:pic>
      <p:pic>
        <p:nvPicPr>
          <p:cNvPr id="8" name="Рисунок 7" descr="1012_babochkiz.narod.ru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857232"/>
            <a:ext cx="1533525" cy="2000250"/>
          </a:xfrm>
          <a:prstGeom prst="rect">
            <a:avLst/>
          </a:prstGeom>
        </p:spPr>
      </p:pic>
      <p:pic>
        <p:nvPicPr>
          <p:cNvPr id="9" name="Рисунок 8" descr="1025_babochkiz.narod.ru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160038">
            <a:off x="5639961" y="5289983"/>
            <a:ext cx="1428750" cy="1428750"/>
          </a:xfrm>
          <a:prstGeom prst="rect">
            <a:avLst/>
          </a:prstGeom>
        </p:spPr>
      </p:pic>
      <p:pic>
        <p:nvPicPr>
          <p:cNvPr id="10" name="Рисунок 9" descr="1014_babochkiz.narod.ru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5286388"/>
            <a:ext cx="1171575" cy="12192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42910" y="285728"/>
            <a:ext cx="79296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История профессионального изобразительного искусства Кузбасса началась  в послевоенное время. В 1946 году местные творческие силы объединились в товарищество "Художник". С 1950 года оно было филиалом Новосибирского отделения СХ РСФСР, а в 1957 году получило статус самостоятельного творческого союза. В 1988 году отделилась и стала независимой Новокузнецкая организация СХ РСФСР.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ile27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571876"/>
            <a:ext cx="2643206" cy="257612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36" y="0"/>
            <a:ext cx="557216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Отсутствие собственных художественных традиций определило характер развития кузбасского искусства - в русле общих тенденций отечественной культуры. Этапы этого развития обозначились в творчестве каждого поколения художников, от первого, послевоенного до нынешнего, выступившего во второй половине 80-х годов.</a:t>
            </a:r>
          </a:p>
        </p:txBody>
      </p:sp>
      <p:pic>
        <p:nvPicPr>
          <p:cNvPr id="3" name="Рисунок 2" descr="File27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85926"/>
            <a:ext cx="2643206" cy="257612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42" y="0"/>
            <a:ext cx="521495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1950-е годы большинство художников - выходцев из самостоятельной среды - не имело опыта серьезной творческой работы. Исключительна на этом фоне судьба Павла Афанасьевича Чернова - первого в Кузбассе выпускника художественного вуза. Он окончил Ленинградский институт живописи, скульптуры и архитектуры им. И.Е.Репина. Еще раньше там обучался Николай Иванович </a:t>
            </a:r>
            <a:r>
              <a:rPr lang="ru-RU" sz="2400" dirty="0" err="1"/>
              <a:t>Бачинин</a:t>
            </a:r>
            <a:r>
              <a:rPr lang="ru-RU" sz="2400" dirty="0"/>
              <a:t>. Обстоятельства не позволили этому художнику закончить институт, но природная одаренность и трудолюбие помогли в совершенстве овладеть профессиональной грамотой.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1928826" cy="25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2786058"/>
            <a:ext cx="3000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Чернов Павел Афанасьевич (1918-2003)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9000"/>
            <a:ext cx="1785950" cy="23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5929330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Барельеф </a:t>
            </a:r>
          </a:p>
          <a:p>
            <a:pPr algn="ctr"/>
            <a:r>
              <a:rPr lang="ru-RU" dirty="0" smtClean="0"/>
              <a:t>"</a:t>
            </a:r>
            <a:r>
              <a:rPr lang="ru-RU" dirty="0" err="1" smtClean="0"/>
              <a:t>Бачинин</a:t>
            </a:r>
            <a:r>
              <a:rPr lang="ru-RU" dirty="0" smtClean="0"/>
              <a:t> Николай Иванович"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Произведения этих мастеров и составляют кузбасское искусство 50-х годов. Созданные в духе времени, они отличаются ясным восприятием жизни, особым интересом к ее частным бытовым проявлениям, их жанровым истолкованием.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8586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Пейзажи </a:t>
            </a:r>
            <a:r>
              <a:rPr lang="ru-RU" sz="2000" dirty="0" err="1"/>
              <a:t>Бачинина</a:t>
            </a:r>
            <a:r>
              <a:rPr lang="ru-RU" sz="2000" dirty="0"/>
              <a:t> раскрывают красоту местной природы в наиболее объективных и впечатляющих мотивах. Следуя традициям русской пейзажной живописи, художник стремится к предельному реалистическому выражению. Отношение </a:t>
            </a:r>
            <a:r>
              <a:rPr lang="ru-RU" sz="2000" dirty="0" err="1"/>
              <a:t>Бачинина</a:t>
            </a:r>
            <a:r>
              <a:rPr lang="ru-RU" sz="2000" dirty="0"/>
              <a:t> к пейзажу как к "большому" жанру придает его работам картинную завершенность.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14686"/>
            <a:ext cx="563339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Дарование Чернова многогранно, но наиболее ярко оно проявилось в портрете. Этому жанру художник отдавал предпочтение в 50-е годы, писал своих близких, знакомых. Наделяя портреты конкретных людей психологической содержательностью, автор раскрывал в них и черты нравственного идеала эпохи: высокую внутреннюю дисциплину, чистоту помыслов, цельность характера.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5929354" cy="373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357422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Художник П.А. Чернов, Русская школа. «Обидел».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8583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Жесткая </a:t>
            </a:r>
            <a:r>
              <a:rPr lang="ru-RU" sz="2000" dirty="0" err="1"/>
              <a:t>заданность</a:t>
            </a:r>
            <a:r>
              <a:rPr lang="ru-RU" sz="2000" dirty="0"/>
              <a:t> искусства 1960-1980-х гг., очевидная сегодня, тогда воспринималась естественной. Одна из ведущих тем этого искусства посвящена малым народам Сибири, издавна населяющим ее территорию. Она принесла широкую известность Александру Николаевичу </a:t>
            </a:r>
            <a:r>
              <a:rPr lang="ru-RU" sz="2000" dirty="0" err="1"/>
              <a:t>Кирчанову</a:t>
            </a:r>
            <a:r>
              <a:rPr lang="ru-RU" sz="2000" dirty="0"/>
              <a:t> и Александру Михайловичу Ананьину - первым кузбасским художникам, получившим официальное </a:t>
            </a:r>
            <a:r>
              <a:rPr lang="ru-RU" sz="2000" dirty="0" smtClean="0"/>
              <a:t>признание.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214554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Лучшие работы, где богатый натурный материал получил художественное обобщение: "Дочь </a:t>
            </a:r>
            <a:r>
              <a:rPr lang="ru-RU" sz="2000" dirty="0" err="1"/>
              <a:t>Салаирского</a:t>
            </a:r>
            <a:r>
              <a:rPr lang="ru-RU" sz="2000" dirty="0"/>
              <a:t> края" </a:t>
            </a:r>
            <a:r>
              <a:rPr lang="ru-RU" sz="2000" dirty="0" err="1"/>
              <a:t>А.Н.Кирчанова</a:t>
            </a:r>
            <a:r>
              <a:rPr lang="ru-RU" sz="2000" dirty="0"/>
              <a:t>, графическая серия "Жизнь в горах Алтая" А.М.Ананьина.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00438"/>
            <a:ext cx="412142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71670" y="6072206"/>
            <a:ext cx="4431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А.Кирчанов</a:t>
            </a:r>
            <a:r>
              <a:rPr lang="ru-RU" dirty="0" smtClean="0"/>
              <a:t>, П.Чернов. «Свадьба шахтера»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86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Дальнейшее развитие получает пейзажный жанр, в 1960-70-е годы обозначились его основные направления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Первое </a:t>
            </a:r>
            <a:r>
              <a:rPr lang="ru-RU" sz="2400" dirty="0"/>
              <a:t>из них - </a:t>
            </a:r>
            <a:r>
              <a:rPr lang="ru-RU" sz="2400" b="1" i="1" dirty="0">
                <a:solidFill>
                  <a:srgbClr val="C00000"/>
                </a:solidFill>
              </a:rPr>
              <a:t>эпическое </a:t>
            </a:r>
            <a:r>
              <a:rPr lang="ru-RU" sz="2400" dirty="0"/>
              <a:t>- представлено творчеством </a:t>
            </a:r>
            <a:r>
              <a:rPr lang="ru-RU" sz="2400" dirty="0">
                <a:solidFill>
                  <a:srgbClr val="C00000"/>
                </a:solidFill>
              </a:rPr>
              <a:t>Виктора Сергеевича Зевакина </a:t>
            </a:r>
            <a:r>
              <a:rPr lang="ru-RU" sz="2400" dirty="0"/>
              <a:t>- художника яркого живописного дарования.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6000792" cy="430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Величественные пейзажи исполнены национального звучания: и в образах, запечатлевших архитектуру древнерусских городов, и в неприметных мотивах сибирской Ивановки. Эти две темы - неизменные привязанности художника, питающие его искусство.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2748086" cy="191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4643446"/>
            <a:ext cx="1637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Ледоход. 1983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214686"/>
            <a:ext cx="2600339" cy="206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929058" y="5500702"/>
            <a:ext cx="1021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Околица</a:t>
            </a:r>
            <a:endParaRPr lang="ru-RU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071678"/>
            <a:ext cx="2547507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357950" y="4286256"/>
            <a:ext cx="2216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Перед грозой. Ивановка. 1983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4F4F4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1167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Современное изобразительное искусство Кузбасса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изобразительное искусство Кузбасса</dc:title>
  <dc:creator>Admin</dc:creator>
  <cp:lastModifiedBy>Admin</cp:lastModifiedBy>
  <cp:revision>15</cp:revision>
  <dcterms:created xsi:type="dcterms:W3CDTF">2010-04-19T11:19:27Z</dcterms:created>
  <dcterms:modified xsi:type="dcterms:W3CDTF">2010-11-10T13:32:04Z</dcterms:modified>
</cp:coreProperties>
</file>